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T Serif"/>
      <p:regular r:id="rId16"/>
    </p:embeddedFont>
    <p:embeddedFont>
      <p:font typeface="PT Serif"/>
      <p:regular r:id="rId17"/>
    </p:embeddedFont>
    <p:embeddedFont>
      <p:font typeface="PT Serif"/>
      <p:regular r:id="rId18"/>
    </p:embeddedFont>
    <p:embeddedFont>
      <p:font typeface="PT Serif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57983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Insights sobre usuários da Cyclistic e estratégias para conversão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5309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Apresentação dos principais achados da análise de dados da Cyclistic e recomendações para transformar usuários casuais em membros, com apoio das mídias sociais.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9168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89930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874782"/>
            <a:ext cx="310122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83838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por João Paulo Silveira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8403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Objetivo da análise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12360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47" y="3155513"/>
            <a:ext cx="357188" cy="446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123605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Diferenciar usuários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1530906" y="363176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Identificar diferenças entre casuais e membros.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312360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024" y="3155513"/>
            <a:ext cx="357188" cy="446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22583" y="3123605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Estratégias de conversão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5422583" y="400383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Buscar padrões para aumentar a conversão de casuais em membros.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5745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47" y="5606415"/>
            <a:ext cx="357188" cy="4464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57450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Base em dados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1530906" y="608266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Recomendações fundamentadas em análise comportamental.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240" y="2609850"/>
            <a:ext cx="3169920" cy="3009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885117"/>
            <a:ext cx="667881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Sobre os dados utilizados</a:t>
            </a:r>
            <a:endParaRPr lang="en-US" sz="4650" dirty="0"/>
          </a:p>
        </p:txBody>
      </p:sp>
      <p:sp>
        <p:nvSpPr>
          <p:cNvPr id="5" name="Text 1"/>
          <p:cNvSpPr/>
          <p:nvPr/>
        </p:nvSpPr>
        <p:spPr>
          <a:xfrm>
            <a:off x="793790" y="296953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Volume de dados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93790" y="36817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Mais de 4 milhões de registros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1239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Tipo de usuário, bicicleta, horários, duração, estação de início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482703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Enriquecimento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793790" y="553926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Colunas: dia da semana, mês, estação do ano, duração total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59814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Conversão e limpeza de dados com PostgreSQL e Jupyter (R)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75772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Membros  X  Casuais</a:t>
            </a:r>
            <a:endParaRPr lang="en-US" sz="4650" dirty="0"/>
          </a:p>
        </p:txBody>
      </p:sp>
      <p:sp>
        <p:nvSpPr>
          <p:cNvPr id="5" name="Shape 1"/>
          <p:cNvSpPr/>
          <p:nvPr/>
        </p:nvSpPr>
        <p:spPr>
          <a:xfrm>
            <a:off x="6280190" y="2842141"/>
            <a:ext cx="7556421" cy="3629739"/>
          </a:xfrm>
          <a:prstGeom prst="roundRect">
            <a:avLst>
              <a:gd name="adj" fmla="val 93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287810" y="2849761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515457" y="299346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Critério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9032438" y="299346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Membros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1545610" y="299346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Casuais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287810" y="3500080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6515457" y="364378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Horário de uso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9032438" y="364378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Horário comercial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11545610" y="364378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Distribuído ao longo do dia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6287810" y="4513302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6515457" y="465701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Dias da semana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9032438" y="465701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Segunda a sexta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11545610" y="465701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Finais de semana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6287810" y="5163622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6515457" y="530733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Duração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9032438" y="530733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Curta e objetiva</a:t>
            </a:r>
            <a:endParaRPr lang="en-US" sz="1750" dirty="0"/>
          </a:p>
        </p:txBody>
      </p:sp>
      <p:sp>
        <p:nvSpPr>
          <p:cNvPr id="21" name="Text 17"/>
          <p:cNvSpPr/>
          <p:nvPr/>
        </p:nvSpPr>
        <p:spPr>
          <a:xfrm>
            <a:off x="11545610" y="530733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Longa e recreativa</a:t>
            </a:r>
            <a:endParaRPr lang="en-US" sz="1750" dirty="0"/>
          </a:p>
        </p:txBody>
      </p:sp>
      <p:sp>
        <p:nvSpPr>
          <p:cNvPr id="22" name="Shape 18"/>
          <p:cNvSpPr/>
          <p:nvPr/>
        </p:nvSpPr>
        <p:spPr>
          <a:xfrm>
            <a:off x="6287810" y="5813941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19"/>
          <p:cNvSpPr/>
          <p:nvPr/>
        </p:nvSpPr>
        <p:spPr>
          <a:xfrm>
            <a:off x="6515457" y="595764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Frequência</a:t>
            </a:r>
            <a:endParaRPr lang="en-US" sz="1750" dirty="0"/>
          </a:p>
        </p:txBody>
      </p:sp>
      <p:sp>
        <p:nvSpPr>
          <p:cNvPr id="24" name="Text 20"/>
          <p:cNvSpPr/>
          <p:nvPr/>
        </p:nvSpPr>
        <p:spPr>
          <a:xfrm>
            <a:off x="9032438" y="595764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Recorrente</a:t>
            </a:r>
            <a:endParaRPr lang="en-US" sz="1750" dirty="0"/>
          </a:p>
        </p:txBody>
      </p:sp>
      <p:sp>
        <p:nvSpPr>
          <p:cNvPr id="25" name="Text 21"/>
          <p:cNvSpPr/>
          <p:nvPr/>
        </p:nvSpPr>
        <p:spPr>
          <a:xfrm>
            <a:off x="11545610" y="595764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Esporádica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009775"/>
            <a:ext cx="671512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Motivos para ser Membro</a:t>
            </a:r>
            <a:endParaRPr lang="en-US" sz="46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094196"/>
            <a:ext cx="566976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3887986"/>
            <a:ext cx="22919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Economia</a:t>
            </a:r>
            <a:endParaRPr lang="en-US" sz="2300" dirty="0"/>
          </a:p>
        </p:txBody>
      </p:sp>
      <p:sp>
        <p:nvSpPr>
          <p:cNvPr id="7" name="Text 2"/>
          <p:cNvSpPr/>
          <p:nvPr/>
        </p:nvSpPr>
        <p:spPr>
          <a:xfrm>
            <a:off x="6280190" y="4396145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Média Casual 22min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                X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Média Membro 12min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304" y="3094196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912304" y="3887986"/>
            <a:ext cx="229207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Praticidade</a:t>
            </a:r>
            <a:endParaRPr lang="en-US" sz="2300" dirty="0"/>
          </a:p>
        </p:txBody>
      </p:sp>
      <p:sp>
        <p:nvSpPr>
          <p:cNvPr id="10" name="Text 4"/>
          <p:cNvSpPr/>
          <p:nvPr/>
        </p:nvSpPr>
        <p:spPr>
          <a:xfrm>
            <a:off x="8912304" y="4396145"/>
            <a:ext cx="229207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Evitaria a necessidade de selecionar uma forma de pagamento várias vezes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538" y="3094196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1544538" y="3887986"/>
            <a:ext cx="229195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Benefícios práticos</a:t>
            </a:r>
            <a:endParaRPr lang="en-US" sz="2300" dirty="0"/>
          </a:p>
        </p:txBody>
      </p:sp>
      <p:sp>
        <p:nvSpPr>
          <p:cNvPr id="13" name="Text 6"/>
          <p:cNvSpPr/>
          <p:nvPr/>
        </p:nvSpPr>
        <p:spPr>
          <a:xfrm>
            <a:off x="11544538" y="4768215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Prioridades nas estações mais visitadas e nos suportes técnicos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103114"/>
            <a:ext cx="6527006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Campanhas em Mídias Digitais</a:t>
            </a:r>
            <a:endParaRPr lang="en-US" sz="37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53697"/>
            <a:ext cx="453628" cy="45362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26341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Anúncios Localizados</a:t>
            </a:r>
            <a:endParaRPr lang="en-US" sz="2300" dirty="0"/>
          </a:p>
        </p:txBody>
      </p:sp>
      <p:sp>
        <p:nvSpPr>
          <p:cNvPr id="7" name="Text 2"/>
          <p:cNvSpPr/>
          <p:nvPr/>
        </p:nvSpPr>
        <p:spPr>
          <a:xfrm>
            <a:off x="793790" y="3142298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Focar as campanhas nas áreas mais visitadas por Casuais (visto no gráfico anterior)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021" y="1953697"/>
            <a:ext cx="453628" cy="45362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742021" y="26341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Conteúdo segmentado</a:t>
            </a:r>
            <a:endParaRPr lang="en-US" sz="2300" dirty="0"/>
          </a:p>
        </p:txBody>
      </p:sp>
      <p:sp>
        <p:nvSpPr>
          <p:cNvPr id="10" name="Text 4"/>
          <p:cNvSpPr/>
          <p:nvPr/>
        </p:nvSpPr>
        <p:spPr>
          <a:xfrm>
            <a:off x="4742021" y="3142298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Para quem usa de forma recreativa: "Explore mais com acesso ilimitado.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486156"/>
            <a:ext cx="453628" cy="45362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93790" y="51665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Estações do Ano</a:t>
            </a:r>
            <a:endParaRPr lang="en-US" sz="2300" dirty="0"/>
          </a:p>
        </p:txBody>
      </p:sp>
      <p:sp>
        <p:nvSpPr>
          <p:cNvPr id="13" name="Text 6"/>
          <p:cNvSpPr/>
          <p:nvPr/>
        </p:nvSpPr>
        <p:spPr>
          <a:xfrm>
            <a:off x="793790" y="5674757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Verão e Outono possuem maior apelo, as campanhas precisam focar nessas estações para atingir um número maior de usuários</a:t>
            </a:r>
            <a:endParaRPr lang="en-US" sz="17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2021" y="4486156"/>
            <a:ext cx="453628" cy="4536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4742021" y="51665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Comportamento</a:t>
            </a:r>
            <a:endParaRPr lang="en-US" sz="2300" dirty="0"/>
          </a:p>
        </p:txBody>
      </p:sp>
      <p:sp>
        <p:nvSpPr>
          <p:cNvPr id="16" name="Text 8"/>
          <p:cNvSpPr/>
          <p:nvPr/>
        </p:nvSpPr>
        <p:spPr>
          <a:xfrm>
            <a:off x="4742021" y="5674757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"Você usou X vezes este mês — que tal economizar com o plano anual?"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1548"/>
            <a:ext cx="643711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Ofertas de teste gratuito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3109436"/>
            <a:ext cx="2152055" cy="8256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41268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3336250"/>
            <a:ext cx="258472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Plano experimental</a:t>
            </a:r>
            <a:endParaRPr lang="en-US" sz="2300" dirty="0"/>
          </a:p>
        </p:txBody>
      </p:sp>
      <p:sp>
        <p:nvSpPr>
          <p:cNvPr id="6" name="Shape 3"/>
          <p:cNvSpPr/>
          <p:nvPr/>
        </p:nvSpPr>
        <p:spPr>
          <a:xfrm>
            <a:off x="5187077" y="394823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991808"/>
            <a:ext cx="4304109" cy="82569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420528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6433304" y="4218623"/>
            <a:ext cx="17454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30 dias grátis</a:t>
            </a:r>
            <a:endParaRPr lang="en-US" sz="2300" dirty="0"/>
          </a:p>
        </p:txBody>
      </p:sp>
      <p:sp>
        <p:nvSpPr>
          <p:cNvPr id="10" name="Shape 6"/>
          <p:cNvSpPr/>
          <p:nvPr/>
        </p:nvSpPr>
        <p:spPr>
          <a:xfrm>
            <a:off x="6263164" y="4830604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4874181"/>
            <a:ext cx="6456164" cy="82569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773" y="508766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7509272" y="5100995"/>
            <a:ext cx="279570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Benefícios exclusivos</a:t>
            </a:r>
            <a:endParaRPr lang="en-US" sz="2300" dirty="0"/>
          </a:p>
        </p:txBody>
      </p:sp>
      <p:sp>
        <p:nvSpPr>
          <p:cNvPr id="14" name="Text 9"/>
          <p:cNvSpPr/>
          <p:nvPr/>
        </p:nvSpPr>
        <p:spPr>
          <a:xfrm>
            <a:off x="793790" y="59550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Permitir que usuários experimentem as vantagens de ser membro, como acesso ilimitado e suporte prioritário.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0464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Impacto na tomada de decisão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833330"/>
            <a:ext cx="170021" cy="87106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283333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Aumentar membros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303973" y="334148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Receita recorrente e previsível.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31206"/>
            <a:ext cx="170021" cy="87106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393120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Reduzir dependência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644134" y="443936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Menos foco em usuários esporádicos.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029081"/>
            <a:ext cx="170021" cy="87106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502908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Otimizar campanhas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984415" y="5537240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Marketing mais eficiente e segmentado.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6126956"/>
            <a:ext cx="170021" cy="87106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2324695" y="61269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Ajustar alocação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2324695" y="6635115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Bicicletas conforme demanda semanal e horários.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25341"/>
            <a:ext cx="754082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Conclusão e Recomendações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190976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Usuários casuais e membros têm perfis e necessidades distintas. Compreender essas diferenças permite ações mais inteligentes e personalizadas. A Cyclistic pode converter muitos casuais em assinantes fiéis com a estratégia certa.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6165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Campanhas segmentadas para usuários casuais com perfil recreativo, especialmente nos finais de semana e feriados, usando mídias sociais com geolocalização.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78452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Oferecer período de teste gratuito ou promocional, para que os usuários experimentem os benefícios do plano anual de forma prática.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95253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Destacar economia e conveniência do plano anual, usando dados personalizados (tempo de uso, frequência, locais mais visitados) para mostrar o quanto o usuário poderia economizar ao virar membro.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2025-04-21T18:56:49Z</dcterms:created>
  <dcterms:modified xsi:type="dcterms:W3CDTF">2025-04-21T18:56:49Z</dcterms:modified>
</cp:coreProperties>
</file>